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81" r:id="rId4"/>
    <p:sldId id="282" r:id="rId5"/>
    <p:sldId id="286" r:id="rId6"/>
    <p:sldId id="287" r:id="rId7"/>
    <p:sldId id="288" r:id="rId8"/>
    <p:sldId id="289" r:id="rId9"/>
    <p:sldId id="290" r:id="rId10"/>
    <p:sldId id="29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222B"/>
    <a:srgbClr val="0088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4867" autoAdjust="0"/>
  </p:normalViewPr>
  <p:slideViewPr>
    <p:cSldViewPr snapToGrid="0">
      <p:cViewPr varScale="1">
        <p:scale>
          <a:sx n="56" d="100"/>
          <a:sy n="56" d="100"/>
        </p:scale>
        <p:origin x="10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16418-2EB0-491B-828F-E8D5166AA08F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561B2-32BC-48BE-9671-9D4E29169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55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63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https://www.heart.org/en/healthy-living/healthy-lifestyle/lifes-essential-8/how-to-be-more-active-fact-sheet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157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0E722-3490-6646-4A90-97D5F1293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76980-5915-C770-C753-F7CD7548A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0629B1-AA84-EAF4-ECE1-D878D969EB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https://www.heart.org/-/media/Healthy-Living-Files/LE8-Fact-Sheets/For-Kids/lifes_essential_8__for_kids_in_motion.pdf?sc_lang=en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B641C-3A58-9E92-8CBB-E568435D22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4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F025C-0C53-2C85-CB5F-D6B8A5509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21259E-537B-1F65-886E-74919D7E2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578E0A-EEC7-7E34-2E3D-0FC7BC46D4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https://www.heart.org/en/healthy-living/fitness/fitness-basics/aha-recs-for-physical-activity-in-adults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E4AE2E-B5A0-6638-A0BD-650357612D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59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ABB58-FC4E-EC56-2D1F-DA7F3D95A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BCF810-AA46-AFE6-75D4-DEC931EC3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5CCC21-309A-1311-AC16-5522494446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https://www.heart.org/-/media/Healthy-Living-Files/LE8-Fact-Sheets/For-Kids/lifes_essential_8__for_kids_in_motion.pdf?sc_lang=en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5DF977-84B5-4827-190C-63E81ABBBB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2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E524C-050D-47E8-7CFA-A01512ED1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11CD02-1B6F-2C72-01B8-4BF2BBED93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9A00E1-6BF2-2FEF-55A4-5EB4124EB7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https://www.heart.org/-/media/Healthy-Living-Files/LE8-Fact-Sheets/For-Kids/lifes_essential_8__for_kids_in_motion.pdf?sc_lang=en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326CEF-02A7-1E69-F10F-F8A7EEAF7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45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05E90-85F1-C634-DF32-2258F2432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4AFCE8-DE22-655C-111E-2332D78486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B7E6A6-5E30-30BD-E010-FFFB773E0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https://www.goredforwomen.org/en/mom-life/for-moms-with-elementary-age-kids/moving-with-your-kids-can-be-fun-and-healthy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8198D-B41B-B837-3919-C1DD37E427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46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A6D9B-0C26-E475-7587-C4245B3C4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2FA913-7E96-1E43-D2BC-1E591D83B8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B81554-DC6D-DF3F-8997-E46452E8B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https://www.goredforwomen.org/en/mom-life/for-moms-with-elementary-age-kids/moving-with-your-kids-can-be-fun-and-healthy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46BFF-B4E5-447C-47B6-213159161E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56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E2F53-A05C-B5AF-F57B-7FA54FAE3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147DD4-36A8-C0A8-F7AE-6B2EC18978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3B8FD-1524-B892-887F-699021A8C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https://www.goredforwomen.org/en/mom-life/for-moms-with-elementary-age-kids/moving-with-your-kids-can-be-fun-and-healthy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43F57-4A01-C5B1-B55B-B6C5E2C52E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658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A5BEA-BEA5-D887-9DB9-797C590D1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3E044E-3AD9-1605-EB25-51EE215A00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97568A-B697-0473-DBCB-63952A1A0C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58CF-D411-646B-D7AE-620F561DB7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3561B2-32BC-48BE-9671-9D4E2916961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965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BBBC7C7A-1C80-7A86-6129-31706B68EA91}"/>
              </a:ext>
            </a:extLst>
          </p:cNvPr>
          <p:cNvSpPr/>
          <p:nvPr userDrawn="1"/>
        </p:nvSpPr>
        <p:spPr>
          <a:xfrm rot="5400000">
            <a:off x="569343" y="-569344"/>
            <a:ext cx="3226279" cy="4364966"/>
          </a:xfrm>
          <a:prstGeom prst="rtTriangle">
            <a:avLst/>
          </a:prstGeom>
          <a:solidFill>
            <a:srgbClr val="C00000"/>
          </a:solidFill>
          <a:ln>
            <a:solidFill>
              <a:srgbClr val="CF22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A706AF-E79D-24A5-DD39-825DA6D853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18" y="198406"/>
            <a:ext cx="2074364" cy="112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64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AECA8DB-E99B-322E-96F6-7A8A569697DC}"/>
              </a:ext>
            </a:extLst>
          </p:cNvPr>
          <p:cNvSpPr/>
          <p:nvPr userDrawn="1"/>
        </p:nvSpPr>
        <p:spPr>
          <a:xfrm>
            <a:off x="0" y="0"/>
            <a:ext cx="12192000" cy="974785"/>
          </a:xfrm>
          <a:prstGeom prst="rect">
            <a:avLst/>
          </a:prstGeom>
          <a:solidFill>
            <a:srgbClr val="CF222B"/>
          </a:solidFill>
          <a:ln>
            <a:solidFill>
              <a:srgbClr val="CF22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white heart with a black background&#10;&#10;AI-generated content may be incorrect.">
            <a:extLst>
              <a:ext uri="{FF2B5EF4-FFF2-40B4-BE49-F238E27FC236}">
                <a16:creationId xmlns:a16="http://schemas.microsoft.com/office/drawing/2014/main" id="{211A83DE-65C1-4BA8-787C-0E2D769CE9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5" y="112874"/>
            <a:ext cx="1385523" cy="7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6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B6F94-CF80-B608-FE40-BFCEA2C11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F2A80E-207F-EFC0-373B-8464B03FF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3A95B-D432-FCE8-A076-958EADA4A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1ADD7-BC89-6CE4-5D50-9C46ACBA8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68A9AE-D1DE-D85C-05DD-4AF61226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52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77B37-02CF-F5F0-FA45-CFFB5BDA2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380FA-5741-8A53-3797-B7E560E2E3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5AFA9-B381-D78D-05B4-5648A4E98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54CA6-3DAB-76F6-E5F7-EFFC5FA2C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48F53-2BE2-6B6E-44A8-B82C99D60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F73847-4E03-B590-6D8A-8B1AC4949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0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208E2-DA1C-4C60-81FF-9581BE4E1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92D2E-ECEF-AC74-D5D4-A4091A10F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48DB3D-FB5F-D776-2A2E-125302E9D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D61498-C172-A6BF-31C8-B6EA6A495D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369198-C394-278E-DFE4-9B3ED92981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2FA705-ADC5-F980-06A7-884C298D0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63577A-AF52-C022-A876-D17C6FAA2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43E310-52E0-4EFF-50CD-C19A2A94C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64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1D4F4-616D-4D58-D0F4-E3714376D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7507AA-FF5D-B2ED-8924-A2CCC15DD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1E61C-7339-3D88-494A-634ECF27D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6CCC7-6C1F-DE7C-208E-FF612AE10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37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79261C-1324-9F44-296D-C4F12877F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167C6-AE19-46BE-1F2D-06D3CF847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32F8A7-ECAA-D9FD-8EFC-00E0D6973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80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D0098-E8D0-4BB8-2704-883787B20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DA963-74E7-4D14-A74B-624B659C0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35561-91B2-26AF-D904-B2BE84686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0D27B1-94A7-6490-E05C-3407530CF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735EDB-DAEF-0F7C-2E42-64D5188A4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D78DC5-D9B2-9F74-A33F-C096FB1E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866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6E04-7AEC-4C4D-E567-39D3E942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19FAD2-36C1-E20E-AB36-FA7304CDD4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59624-3639-1344-C422-5E7A8F6BF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E59592-FE07-DBE1-BBDA-349601971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D4ED31-F686-F5EC-20FF-D958CA86C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E9C20-10A5-B0ED-2650-7C0977DC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28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F339A-57D4-5A23-CEF7-3DC6B72A3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97AB53-517F-E86F-F568-BBE1A7EC3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19565-636B-009A-A901-4457599A2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4E8EC-34D0-C970-AF03-E0CB9383D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648EB-B949-57B3-DA55-39F438B97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87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ABF5E0-4FE2-780C-0E23-A8653B5E8E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4BFA57-0638-AF08-6353-8416524B6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A6B3C-E5CC-FC07-4881-67E76C010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D7BB-93A8-48D9-A09A-5101EBCA252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30C02-C3CE-209D-8DF7-A24978249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B9922-B8D6-FD49-EE97-86950A3BF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2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4EAAB1-81BF-DE6A-B446-BDC7D6AFF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E1943-7C08-2FA7-09DC-94FB1BF5D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E0254-5373-EA91-F1A9-2CD441D01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90D7BB-93A8-48D9-A09A-5101EBCA252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2F378-ABCE-AEA5-83AE-2A0708D0B6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7CEB5-6D4A-96DA-5496-D649100DB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7774E3-EDB0-449C-AF99-09C7E3FE8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36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fe's Essential 8™ for Kids">
            <a:extLst>
              <a:ext uri="{FF2B5EF4-FFF2-40B4-BE49-F238E27FC236}">
                <a16:creationId xmlns:a16="http://schemas.microsoft.com/office/drawing/2014/main" id="{27F900D5-0D41-C261-A171-276547A90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870" y="240665"/>
            <a:ext cx="3080389" cy="156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AB8A289D-5478-0CC3-063F-1706454BE3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1504710" y="1829599"/>
            <a:ext cx="12336765" cy="209288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In Motion:</a:t>
            </a:r>
            <a:endParaRPr kumimoji="0" lang="en-US" sz="130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51E0FA-EAA1-A6A1-E4F8-F8B4A3A0FBCD}"/>
              </a:ext>
            </a:extLst>
          </p:cNvPr>
          <p:cNvSpPr txBox="1"/>
          <p:nvPr/>
        </p:nvSpPr>
        <p:spPr>
          <a:xfrm>
            <a:off x="-330838" y="3539939"/>
            <a:ext cx="11043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700" b="1" dirty="0">
                <a:latin typeface="Lub Dub Medium" panose="020B0603030403020204" pitchFamily="34" charset="0"/>
              </a:rPr>
              <a:t>Power Up with Physical Activity</a:t>
            </a:r>
            <a:endParaRPr lang="en-US" sz="4700" dirty="0">
              <a:latin typeface="Lub Dub Medium" panose="020B0603030403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B08C9E-C938-CBE6-5455-C77571B528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398506"/>
            <a:ext cx="10712585" cy="652232"/>
          </a:xfrm>
          <a:prstGeom prst="rect">
            <a:avLst/>
          </a:prstGeom>
          <a:solidFill>
            <a:srgbClr val="CF222B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0A7660-CBC7-04BA-C7B3-0D77A9F6327B}"/>
              </a:ext>
            </a:extLst>
          </p:cNvPr>
          <p:cNvSpPr txBox="1"/>
          <p:nvPr/>
        </p:nvSpPr>
        <p:spPr>
          <a:xfrm>
            <a:off x="104618" y="4493789"/>
            <a:ext cx="10503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i="1" dirty="0">
                <a:solidFill>
                  <a:schemeClr val="bg1"/>
                </a:solidFill>
                <a:latin typeface="Lub Dub Medium" panose="020B0603030403020204" pitchFamily="34" charset="0"/>
              </a:rPr>
              <a:t>From the American Heart Association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A23286-FF03-218E-169C-9091E553432C}"/>
              </a:ext>
            </a:extLst>
          </p:cNvPr>
          <p:cNvSpPr txBox="1"/>
          <p:nvPr/>
        </p:nvSpPr>
        <p:spPr>
          <a:xfrm>
            <a:off x="5061902" y="5314319"/>
            <a:ext cx="20681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Lub Dub Medium" panose="020B0603030403020204" pitchFamily="34" charset="0"/>
              </a:rPr>
              <a:t>Locally Sponsored by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0CFD8B-4024-DB96-D404-F1D9CCD8A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99657" y="5755907"/>
            <a:ext cx="1592684" cy="5670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448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C35F06-96A7-87C0-127F-9E1EF861A9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3" y="1345703"/>
            <a:ext cx="11638391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Why Physical Activity Matters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5B303-9826-D89C-EA4E-CD928B2DBCDE}"/>
              </a:ext>
            </a:extLst>
          </p:cNvPr>
          <p:cNvSpPr txBox="1"/>
          <p:nvPr/>
        </p:nvSpPr>
        <p:spPr>
          <a:xfrm>
            <a:off x="418143" y="2268947"/>
            <a:ext cx="6609190" cy="3351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Exercise is a workout for your heart and your brain – it reduces your risk for cardiovascular disease.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It also can reduce stress, improve your mood and help you feel recharged.</a:t>
            </a:r>
          </a:p>
          <a:p>
            <a:pPr>
              <a:lnSpc>
                <a:spcPct val="150000"/>
              </a:lnSpc>
            </a:pPr>
            <a:endParaRPr lang="en-US" sz="2400" b="1" dirty="0">
              <a:latin typeface="Lub Dub Medium" panose="020B06030304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DF19AD-430E-2326-9806-A259303AC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333" y="2551148"/>
            <a:ext cx="4746524" cy="316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4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11648-64D9-A7E2-4B41-61808D0BE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62307F0-FD5F-4968-EE71-3901C620164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3" y="1345703"/>
            <a:ext cx="11638391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Physical Activity Helps Our…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pic>
        <p:nvPicPr>
          <p:cNvPr id="8" name="Picture 7" descr="HEART, Regular exercise can help lower the risk of heart disease in the future as well as reduce the risk of chronic diseases like obesity, Diabetes mellitus and high blood pressure.">
            <a:extLst>
              <a:ext uri="{FF2B5EF4-FFF2-40B4-BE49-F238E27FC236}">
                <a16:creationId xmlns:a16="http://schemas.microsoft.com/office/drawing/2014/main" id="{4A1B1C22-D676-BEA1-A8A3-46A09C8FA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143" y="2365175"/>
            <a:ext cx="4526390" cy="2127649"/>
          </a:xfrm>
          <a:prstGeom prst="rect">
            <a:avLst/>
          </a:prstGeom>
        </p:spPr>
      </p:pic>
      <p:pic>
        <p:nvPicPr>
          <p:cNvPr id="3" name="Picture 2" descr="BRAIN, Exercise releases hormones that&#10;make you feel good. It can also help kids develop a sense of accomplishment.&#10;">
            <a:extLst>
              <a:ext uri="{FF2B5EF4-FFF2-40B4-BE49-F238E27FC236}">
                <a16:creationId xmlns:a16="http://schemas.microsoft.com/office/drawing/2014/main" id="{127AEB4A-321C-148F-4204-371A627D5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821" y="4715510"/>
            <a:ext cx="5032184" cy="1888232"/>
          </a:xfrm>
          <a:prstGeom prst="rect">
            <a:avLst/>
          </a:prstGeom>
        </p:spPr>
      </p:pic>
      <p:pic>
        <p:nvPicPr>
          <p:cNvPr id="11" name="Picture 10" descr="BONES, Weight-bearing activities (running, jumping, dancing) are especially good for bones.">
            <a:extLst>
              <a:ext uri="{FF2B5EF4-FFF2-40B4-BE49-F238E27FC236}">
                <a16:creationId xmlns:a16="http://schemas.microsoft.com/office/drawing/2014/main" id="{F6F19B29-E90D-77F0-C2C2-49D51ABCC9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476" y="4715510"/>
            <a:ext cx="4724893" cy="18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33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BCF53-D1A0-CC44-CB16-8CB276EDA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CE7FE3B-A16C-096C-699E-A913F36BB1F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3" y="1244996"/>
            <a:ext cx="1163839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How Much Physical Activity Do Kids Need?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1A51A6-C4DB-A820-0A16-752A7684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71" t="33413" r="32103" b="37510"/>
          <a:stretch>
            <a:fillRect/>
          </a:stretch>
        </p:blipFill>
        <p:spPr>
          <a:xfrm>
            <a:off x="912583" y="2096559"/>
            <a:ext cx="2410657" cy="21954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479AD2-833D-F786-E99C-82196B52094A}"/>
              </a:ext>
            </a:extLst>
          </p:cNvPr>
          <p:cNvSpPr txBox="1"/>
          <p:nvPr/>
        </p:nvSpPr>
        <p:spPr>
          <a:xfrm>
            <a:off x="803675" y="4445862"/>
            <a:ext cx="262847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rgbClr val="222328"/>
                </a:solidFill>
                <a:latin typeface="Lub Dub Medium" panose="020B0603030403020204" pitchFamily="34" charset="0"/>
              </a:rPr>
              <a:t>Improving and m</a:t>
            </a:r>
            <a:r>
              <a:rPr lang="en-US" sz="2200" b="0" i="0" dirty="0">
                <a:solidFill>
                  <a:srgbClr val="222328"/>
                </a:solidFill>
                <a:effectLst/>
                <a:latin typeface="Lub Dub Medium" panose="020B0603030403020204" pitchFamily="34" charset="0"/>
              </a:rPr>
              <a:t>aintaining cardiovascular health should start early!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BC32B9-0577-9CDD-078D-931BE15A1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63" t="67300" r="1928" b="5001"/>
          <a:stretch>
            <a:fillRect/>
          </a:stretch>
        </p:blipFill>
        <p:spPr>
          <a:xfrm>
            <a:off x="4592423" y="1952882"/>
            <a:ext cx="2410657" cy="23017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AA2B63-13B4-EFB8-947B-6D4A28E8BB98}"/>
              </a:ext>
            </a:extLst>
          </p:cNvPr>
          <p:cNvSpPr txBox="1"/>
          <p:nvPr/>
        </p:nvSpPr>
        <p:spPr>
          <a:xfrm>
            <a:off x="4069194" y="4445862"/>
            <a:ext cx="331512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0" i="0" dirty="0">
                <a:solidFill>
                  <a:srgbClr val="222328"/>
                </a:solidFill>
                <a:effectLst/>
                <a:latin typeface="Lub Dub Medium" panose="020B0603030403020204" pitchFamily="34" charset="0"/>
              </a:rPr>
              <a:t>Children 3-5 years old should be physically active and have plenty of opportunities to move throughout the day.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A602294-4EB3-468C-01ED-56FE0E713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37" t="65917" r="30443" b="2070"/>
          <a:stretch>
            <a:fillRect/>
          </a:stretch>
        </p:blipFill>
        <p:spPr>
          <a:xfrm>
            <a:off x="8653505" y="2096559"/>
            <a:ext cx="2334982" cy="23491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9F1B0BF-864C-32B8-DF37-29EED33FCF05}"/>
              </a:ext>
            </a:extLst>
          </p:cNvPr>
          <p:cNvSpPr txBox="1"/>
          <p:nvPr/>
        </p:nvSpPr>
        <p:spPr>
          <a:xfrm>
            <a:off x="7945605" y="4445862"/>
            <a:ext cx="356464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0" i="0" dirty="0">
                <a:solidFill>
                  <a:srgbClr val="222328"/>
                </a:solidFill>
                <a:effectLst/>
                <a:latin typeface="Lub Dub Medium" panose="020B0603030403020204" pitchFamily="34" charset="0"/>
              </a:rPr>
              <a:t>Kids 6-17 years old should get at least 60 minutes per day of moderate- to vigorous-intensity physical activity, mostly aerobic.</a:t>
            </a:r>
          </a:p>
        </p:txBody>
      </p:sp>
    </p:spTree>
    <p:extLst>
      <p:ext uri="{BB962C8B-B14F-4D97-AF65-F5344CB8AC3E}">
        <p14:creationId xmlns:p14="http://schemas.microsoft.com/office/powerpoint/2010/main" val="108557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9CE10-41DB-3189-69C9-AAB3A1568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2FC7F-E0E5-DABD-9029-3EAF780131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9209" y="1257787"/>
            <a:ext cx="4633911" cy="10156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How to Talk to Kids About Physical Activity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689016-F74C-9E9D-A365-085F80688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5"/>
          <a:stretch>
            <a:fillRect/>
          </a:stretch>
        </p:blipFill>
        <p:spPr>
          <a:xfrm>
            <a:off x="448629" y="2273450"/>
            <a:ext cx="4810385" cy="458455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546DD32-94C1-9458-5A76-12B4D7610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318115" y="553821"/>
            <a:ext cx="4491458" cy="37140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7B467B-3C8E-71F1-7211-87842A4ED301}"/>
              </a:ext>
            </a:extLst>
          </p:cNvPr>
          <p:cNvSpPr txBox="1"/>
          <p:nvPr/>
        </p:nvSpPr>
        <p:spPr>
          <a:xfrm>
            <a:off x="5259014" y="1356856"/>
            <a:ext cx="2758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Lub Dub Medium" panose="020B0603030403020204" pitchFamily="34" charset="0"/>
              </a:rPr>
              <a:t>Physical activity, or exercise, is like a superpower for our bodies. It makes us strong, helps us grow, and keeps us healthy.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E9C01EF-1278-7810-9A1C-AC927AA24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7784813" y="1600701"/>
            <a:ext cx="4812584" cy="296502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FA5FF3E-9411-8B3A-7FE0-BE1AE8B68683}"/>
              </a:ext>
            </a:extLst>
          </p:cNvPr>
          <p:cNvSpPr txBox="1"/>
          <p:nvPr/>
        </p:nvSpPr>
        <p:spPr>
          <a:xfrm>
            <a:off x="8650228" y="2310211"/>
            <a:ext cx="30817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Lub Dub Medium" panose="020B0603030403020204" pitchFamily="34" charset="0"/>
              </a:rPr>
              <a:t>Just like superheroes have special powers, exercise gives</a:t>
            </a:r>
          </a:p>
          <a:p>
            <a:r>
              <a:rPr lang="en-US" sz="1600" dirty="0">
                <a:latin typeface="Lub Dub Medium" panose="020B0603030403020204" pitchFamily="34" charset="0"/>
              </a:rPr>
              <a:t>our bodies energy and helps us feel our best.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AB59C60-9103-7534-AC13-9C8DD408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6244724" y="3387429"/>
            <a:ext cx="6186391" cy="40230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3BA786-9530-E713-475F-BC4D786A267C}"/>
              </a:ext>
            </a:extLst>
          </p:cNvPr>
          <p:cNvSpPr txBox="1"/>
          <p:nvPr/>
        </p:nvSpPr>
        <p:spPr>
          <a:xfrm>
            <a:off x="7426542" y="4096939"/>
            <a:ext cx="408473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600" dirty="0">
              <a:latin typeface="Lub Dub Medium" panose="020B0603030403020204" pitchFamily="34" charset="0"/>
            </a:endParaRPr>
          </a:p>
          <a:p>
            <a:r>
              <a:rPr lang="en-US" sz="1600" dirty="0">
                <a:latin typeface="Lub Dub Medium" panose="020B0603030403020204" pitchFamily="34" charset="0"/>
              </a:rPr>
              <a:t>When we play, run, jump, and move our bodies, it’s like giving them a special workout. Physical activity makes our hearts stronger, just like doing exercises can make our</a:t>
            </a:r>
          </a:p>
          <a:p>
            <a:r>
              <a:rPr lang="en-US" sz="1600" dirty="0">
                <a:latin typeface="Lub Dub Medium" panose="020B0603030403020204" pitchFamily="34" charset="0"/>
              </a:rPr>
              <a:t>muscles stronger. </a:t>
            </a:r>
            <a:endParaRPr lang="en-US" sz="1600" kern="1200" dirty="0">
              <a:solidFill>
                <a:schemeClr val="tx1"/>
              </a:solidFill>
              <a:effectLst/>
              <a:latin typeface="Lub Dub Medium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613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EAD00-BCC9-7D50-2EFD-0F2417F7E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718AB0-7FEF-F586-449D-58D9A9D55CC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3" y="1345703"/>
            <a:ext cx="11638391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Finding Balance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86DA6E-5249-3248-B3CA-7531D07C4676}"/>
              </a:ext>
            </a:extLst>
          </p:cNvPr>
          <p:cNvSpPr txBox="1"/>
          <p:nvPr/>
        </p:nvSpPr>
        <p:spPr>
          <a:xfrm>
            <a:off x="418143" y="2268947"/>
            <a:ext cx="6399218" cy="3905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Being physically active is not just about being strong or winning races. It’s about feeling good and having fun too!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The important thing is to find activities that kids enjoy and that you can do together – and make them a regular part of your day.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8527D7-C28C-548F-2ED1-52B79CCE9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196" y="2091957"/>
            <a:ext cx="4737661" cy="390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52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20915-1D05-45A2-8899-5897AEC28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9631F4B-27DD-7ECF-1D1E-293C02BE9F7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3" y="1117590"/>
            <a:ext cx="1163839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Tips for Getting Active Together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8BBF275-F7C6-C30C-9C9A-A412C8D01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380" y="1471533"/>
            <a:ext cx="2154345" cy="21543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F5D2B5-0BE0-46A5-D9D1-9C3BE3B911EF}"/>
              </a:ext>
            </a:extLst>
          </p:cNvPr>
          <p:cNvSpPr txBox="1"/>
          <p:nvPr/>
        </p:nvSpPr>
        <p:spPr>
          <a:xfrm>
            <a:off x="418143" y="3196959"/>
            <a:ext cx="278681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222328"/>
                </a:solidFill>
                <a:latin typeface="Lub Dub Medium" panose="020B0603030403020204" pitchFamily="34" charset="0"/>
              </a:rPr>
              <a:t>POWER UP</a:t>
            </a:r>
          </a:p>
          <a:p>
            <a:pPr algn="ctr"/>
            <a:r>
              <a:rPr lang="en-US" sz="2000" b="1" dirty="0">
                <a:solidFill>
                  <a:srgbClr val="222328"/>
                </a:solidFill>
                <a:latin typeface="Lub Dub Medium" panose="020B0603030403020204" pitchFamily="34" charset="0"/>
              </a:rPr>
              <a:t>YOUR WALK</a:t>
            </a:r>
          </a:p>
          <a:p>
            <a:pPr algn="ctr"/>
            <a:r>
              <a:rPr lang="en-US" sz="1600" dirty="0">
                <a:solidFill>
                  <a:srgbClr val="222328"/>
                </a:solidFill>
                <a:latin typeface="Lub Dub Medium" panose="020B0603030403020204" pitchFamily="34" charset="0"/>
              </a:rPr>
              <a:t>There are countless ways to make a typical neighborhood walk more fun. Make it a scavenger hunt or nature walk. Along the way, use what’s available to add in other exercises - a park bench is a great place to do elevated pushups or a curb to do step-ups.</a:t>
            </a:r>
            <a:endParaRPr lang="en-US" sz="1600" b="0" i="0" dirty="0">
              <a:solidFill>
                <a:srgbClr val="222328"/>
              </a:solidFill>
              <a:effectLst/>
              <a:latin typeface="Lub Dub Medium" panose="020B0603030403020204" pitchFamily="34" charset="0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8542B6E2-F2D2-9E57-B3D7-DD46E2D2D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05440" y="1952882"/>
            <a:ext cx="1266592" cy="12665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0AC528-CA8F-F72F-3176-C660EBEC9CFC}"/>
              </a:ext>
            </a:extLst>
          </p:cNvPr>
          <p:cNvSpPr txBox="1"/>
          <p:nvPr/>
        </p:nvSpPr>
        <p:spPr>
          <a:xfrm>
            <a:off x="3531049" y="3201873"/>
            <a:ext cx="2415374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222328"/>
                </a:solidFill>
                <a:latin typeface="Lub Dub Medium" panose="020B0603030403020204" pitchFamily="34" charset="0"/>
              </a:rPr>
              <a:t>PLAY YOUR FAVORITE GAMES</a:t>
            </a:r>
          </a:p>
          <a:p>
            <a:pPr algn="ctr"/>
            <a:r>
              <a:rPr lang="en-US" sz="1600" dirty="0">
                <a:solidFill>
                  <a:srgbClr val="222328"/>
                </a:solidFill>
                <a:latin typeface="Lub Dub Medium" panose="020B0603030403020204" pitchFamily="34" charset="0"/>
              </a:rPr>
              <a:t>Your kids may enjoy playing the games you loved as a kid. Old-school favorites such as tag, hopscotch or musical chairs get the heart rate and giggles going.</a:t>
            </a:r>
            <a:endParaRPr lang="en-US" sz="1600" b="0" i="0" dirty="0">
              <a:solidFill>
                <a:srgbClr val="222328"/>
              </a:solidFill>
              <a:effectLst/>
              <a:latin typeface="Lub Dub Medium" panose="020B0603030403020204" pitchFamily="34" charset="0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9D12557-328B-C3B5-F815-082D2D677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65832" y="1944988"/>
            <a:ext cx="1437699" cy="14376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6536E98-EA57-F073-57B5-EDDDD20C6A34}"/>
              </a:ext>
            </a:extLst>
          </p:cNvPr>
          <p:cNvSpPr txBox="1"/>
          <p:nvPr/>
        </p:nvSpPr>
        <p:spPr>
          <a:xfrm>
            <a:off x="6387930" y="3201873"/>
            <a:ext cx="2593505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222328"/>
                </a:solidFill>
                <a:latin typeface="Lub Dub Medium" panose="020B0603030403020204" pitchFamily="34" charset="0"/>
              </a:rPr>
              <a:t>CREATE AN OBSTACLE COURSE</a:t>
            </a:r>
          </a:p>
          <a:p>
            <a:pPr algn="ctr"/>
            <a:r>
              <a:rPr lang="en-US" sz="1600" dirty="0">
                <a:solidFill>
                  <a:srgbClr val="222328"/>
                </a:solidFill>
                <a:latin typeface="Lub Dub Medium" panose="020B0603030403020204" pitchFamily="34" charset="0"/>
              </a:rPr>
              <a:t>Create a backyard obstacle course with everyday items. Jump over a branch, crawl under a table, lunge from one tree to the next. How many other obstacles can you and your kids create?</a:t>
            </a:r>
            <a:endParaRPr lang="en-US" sz="1600" b="0" i="0" dirty="0">
              <a:solidFill>
                <a:srgbClr val="222328"/>
              </a:solidFill>
              <a:effectLst/>
              <a:latin typeface="Lub Dub Medium" panose="020B0603030403020204" pitchFamily="34" charset="0"/>
            </a:endParaRP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EF500FBD-D97E-CB1C-D6EE-9EB0111A1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15670" y="1631807"/>
            <a:ext cx="1994071" cy="19940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36FBAB5-BD3B-268F-3E70-588B5B8ABFE2}"/>
              </a:ext>
            </a:extLst>
          </p:cNvPr>
          <p:cNvSpPr txBox="1"/>
          <p:nvPr/>
        </p:nvSpPr>
        <p:spPr>
          <a:xfrm>
            <a:off x="9304015" y="3183860"/>
            <a:ext cx="246984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222328"/>
                </a:solidFill>
                <a:latin typeface="Lub Dub Medium" panose="020B0603030403020204" pitchFamily="34" charset="0"/>
              </a:rPr>
              <a:t>TURN ON</a:t>
            </a:r>
          </a:p>
          <a:p>
            <a:pPr algn="ctr"/>
            <a:r>
              <a:rPr lang="en-US" sz="2000" b="1" dirty="0">
                <a:solidFill>
                  <a:srgbClr val="222328"/>
                </a:solidFill>
                <a:latin typeface="Lub Dub Medium" panose="020B0603030403020204" pitchFamily="34" charset="0"/>
              </a:rPr>
              <a:t>THE MUSIC</a:t>
            </a:r>
          </a:p>
          <a:p>
            <a:pPr algn="ctr"/>
            <a:r>
              <a:rPr lang="en-US" sz="1600" dirty="0">
                <a:solidFill>
                  <a:srgbClr val="222328"/>
                </a:solidFill>
                <a:latin typeface="Lub Dub Medium" panose="020B0603030403020204" pitchFamily="34" charset="0"/>
              </a:rPr>
              <a:t>Dancing is free and can be done almost anywhere. Play some of your childhood favorite songs or pick a theme and dance to the music of another culture.</a:t>
            </a:r>
            <a:endParaRPr lang="en-US" sz="1600" b="0" i="0" dirty="0">
              <a:solidFill>
                <a:srgbClr val="222328"/>
              </a:solidFill>
              <a:effectLst/>
              <a:latin typeface="Lub Dub Medium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646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80497-A538-A39C-ED50-FAEDCEA56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9CB0FC-C6A7-0047-1E6A-277D632287E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3" y="1296990"/>
            <a:ext cx="11638391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Keep the Motivation Strong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F0F3EE-7C6C-0227-E8FC-FA3A74589672}"/>
              </a:ext>
            </a:extLst>
          </p:cNvPr>
          <p:cNvSpPr txBox="1"/>
          <p:nvPr/>
        </p:nvSpPr>
        <p:spPr>
          <a:xfrm>
            <a:off x="418143" y="2176700"/>
            <a:ext cx="7730178" cy="4459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Explore Parks and New Activities – Venture out of your usual surroundings and try new locations to get active. Local parks, businesses, and rec centers may have free or low-cost options that keep things exciting.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Chart Your Progress – A family calendar where you log your activities can be motivating for you and your kids to see the progress!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32E403-BEE5-8208-EAD5-C7B246E5A0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867" y="2438400"/>
            <a:ext cx="4629600" cy="34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34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E0461-7E3F-C1CC-7682-9C8E172E7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4E01E2-10BA-7288-2F1A-9F0DE99FE88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8143" y="1296990"/>
            <a:ext cx="11638391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Better Together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C46DFD-7633-C440-83CC-F62BCA2232EF}"/>
              </a:ext>
            </a:extLst>
          </p:cNvPr>
          <p:cNvSpPr txBox="1"/>
          <p:nvPr/>
        </p:nvSpPr>
        <p:spPr>
          <a:xfrm>
            <a:off x="418143" y="2127987"/>
            <a:ext cx="7079937" cy="4459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Ask others to join you: Team up with other parents, friends or neighbors and have fun as a group with games such as kickball or volleyball.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Include furry friends: Dogs can be “</a:t>
            </a:r>
            <a:r>
              <a:rPr lang="en-US" sz="2400" b="1" dirty="0" err="1">
                <a:latin typeface="Lub Dub Medium" panose="020B0603030403020204" pitchFamily="34" charset="0"/>
              </a:rPr>
              <a:t>purrfect</a:t>
            </a:r>
            <a:r>
              <a:rPr lang="en-US" sz="2400" b="1" dirty="0">
                <a:latin typeface="Lub Dub Medium" panose="020B0603030403020204" pitchFamily="34" charset="0"/>
              </a:rPr>
              <a:t>” motivators to keep the family moving. Take the dog on a walk, visit a dog park or play together in the backyard.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F3F094A-93B7-0E7B-382A-72504C056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76160" y="1783509"/>
            <a:ext cx="4592320" cy="459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15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B31B5-02C9-B180-67E2-D1B0B7C7C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84CFC5-942A-A3B6-6C0C-4E5B0AC2E8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900" y="1296990"/>
            <a:ext cx="11638391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F222B"/>
                </a:solidFill>
                <a:effectLst/>
                <a:uLnTx/>
                <a:uFillTx/>
                <a:latin typeface="Lub Dub Heavy" panose="020B0903030403020204" pitchFamily="34" charset="0"/>
                <a:ea typeface="+mn-ea"/>
                <a:cs typeface="+mn-cs"/>
              </a:rPr>
              <a:t>Wrap Up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CF222B"/>
              </a:solidFill>
              <a:effectLst/>
              <a:uLnTx/>
              <a:uFillTx/>
              <a:latin typeface="Lub Dub Heavy" panose="020B09030304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35DCEF-E1CF-F128-5738-00931E5BE717}"/>
              </a:ext>
            </a:extLst>
          </p:cNvPr>
          <p:cNvSpPr txBox="1"/>
          <p:nvPr/>
        </p:nvSpPr>
        <p:spPr>
          <a:xfrm>
            <a:off x="418143" y="2127987"/>
            <a:ext cx="5921697" cy="3905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Active kids create healthier adults!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Physical activity reduces risk of cardiovascular disease AND its risk factors like obesity, diabetes and high blood pressure.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Lub Dub Medium" panose="020B0603030403020204" pitchFamily="34" charset="0"/>
              </a:rPr>
              <a:t>Find activities you enjoy doing together – and make them a habit!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C0C7FD-F763-D615-FFB0-386BD776A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17" y="2579050"/>
            <a:ext cx="5387340" cy="307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63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eab0fb5-f7ff-48b4-a0d0-9f76ef96ecf9}" enabled="0" method="" siteId="{ceab0fb5-f7ff-48b4-a0d0-9f76ef96ecf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2403</TotalTime>
  <Words>817</Words>
  <Application>Microsoft Office PowerPoint</Application>
  <PresentationFormat>Widescreen</PresentationFormat>
  <Paragraphs>69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Lub Dub Heavy</vt:lpstr>
      <vt:lpstr>Lub Dub Medium</vt:lpstr>
      <vt:lpstr>Office Theme</vt:lpstr>
      <vt:lpstr>In Motion:</vt:lpstr>
      <vt:lpstr>Why Physical Activity Matters</vt:lpstr>
      <vt:lpstr>Physical Activity Helps Our…</vt:lpstr>
      <vt:lpstr>How Much Physical Activity Do Kids Need?</vt:lpstr>
      <vt:lpstr>How to Talk to Kids About Physical Activity</vt:lpstr>
      <vt:lpstr>Finding Balance</vt:lpstr>
      <vt:lpstr>Tips for Getting Active Together</vt:lpstr>
      <vt:lpstr>Keep the Motivation Strong</vt:lpstr>
      <vt:lpstr>Better Together</vt:lpstr>
      <vt:lpstr>Wrap 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Motion:</dc:title>
  <dc:creator>Travis Entrekin (NAT Field Campaigns - NC Consultant)</dc:creator>
  <cp:lastModifiedBy>Sai Charan Gode</cp:lastModifiedBy>
  <cp:revision>44</cp:revision>
  <dcterms:created xsi:type="dcterms:W3CDTF">2025-09-05T00:29:10Z</dcterms:created>
  <dcterms:modified xsi:type="dcterms:W3CDTF">2025-12-19T08:49:24Z</dcterms:modified>
</cp:coreProperties>
</file>